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349" r:id="rId2"/>
    <p:sldId id="350" r:id="rId3"/>
    <p:sldId id="356" r:id="rId4"/>
    <p:sldId id="357" r:id="rId5"/>
    <p:sldId id="256" r:id="rId6"/>
    <p:sldId id="258" r:id="rId7"/>
    <p:sldId id="259" r:id="rId8"/>
    <p:sldId id="261" r:id="rId9"/>
    <p:sldId id="263" r:id="rId10"/>
    <p:sldId id="351" r:id="rId11"/>
    <p:sldId id="266" r:id="rId12"/>
    <p:sldId id="267" r:id="rId13"/>
    <p:sldId id="271" r:id="rId14"/>
    <p:sldId id="273" r:id="rId15"/>
    <p:sldId id="275" r:id="rId16"/>
    <p:sldId id="277" r:id="rId17"/>
    <p:sldId id="358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11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9E726-2E8C-45B3-B085-9DBE102DCC5B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05C3E-E751-426E-8204-1A91A485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9526-9D1E-4D4B-8159-A781E78B60AF}" type="uaqdatetime1">
              <a:rPr lang="ar-SA" smtClean="0"/>
              <a:t>13/07/1443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9984-532C-447D-B383-58C589BD3E9F}" type="uaqdatetime1">
              <a:rPr lang="ar-SA" smtClean="0"/>
              <a:t>13/07/1443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27AE-2E6C-475F-A6E1-7962977988FA}" type="uaqdatetime1">
              <a:rPr lang="ar-SA" smtClean="0"/>
              <a:t>13/07/1443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C1BE-E921-4803-97FB-474B88BFE581}" type="uaqdatetime1">
              <a:rPr lang="ar-SA" smtClean="0"/>
              <a:t>13/07/1443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7D22-C5AF-4682-B225-05764C1B778B}" type="uaqdatetime1">
              <a:rPr lang="ar-SA" smtClean="0"/>
              <a:t>13/07/1443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CC30-9AD4-4E64-9D08-A4D84060B8DB}" type="uaqdatetime1">
              <a:rPr lang="ar-SA" smtClean="0"/>
              <a:t>13/07/1443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CA00-278F-416F-B403-5E96E0D002B2}" type="uaqdatetime1">
              <a:rPr lang="ar-SA" smtClean="0"/>
              <a:t>13/07/1443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CE3D-FA1F-4EC2-A55E-58CA921F265B}" type="uaqdatetime1">
              <a:rPr lang="ar-SA" smtClean="0"/>
              <a:t>13/07/1443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93A7-B5F1-4EE6-9BCF-E9B28785B6E5}" type="uaqdatetime1">
              <a:rPr lang="ar-SA" smtClean="0"/>
              <a:t>13/07/1443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FC4D-A4D3-43A6-8C4B-6D88082F72A5}" type="uaqdatetime1">
              <a:rPr lang="ar-SA" smtClean="0"/>
              <a:t>13/07/1443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F3D5-2B3F-42C1-8634-DA8E4DBBED4A}" type="uaqdatetime1">
              <a:rPr lang="ar-SA" smtClean="0"/>
              <a:t>13/07/1443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AD41-CC30-4AC3-8129-CDC2D314AFDA}" type="uaqdatetime1">
              <a:rPr lang="ar-SA" smtClean="0"/>
              <a:t>13/07/1443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265542B9-0CB8-47B8-BC30-EA80EEFC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7" y="2015011"/>
            <a:ext cx="787973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182564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-72008" y="1427637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Medical physics- first year </a:t>
            </a:r>
            <a:endParaRPr lang="en-AU" sz="28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4"/>
          <p:cNvSpPr/>
          <p:nvPr/>
        </p:nvSpPr>
        <p:spPr>
          <a:xfrm>
            <a:off x="210884" y="5013861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Ass. Professor:- Mohammed Ali Jaber</a:t>
            </a:r>
          </a:p>
          <a:p>
            <a:pPr algn="l" rtl="0">
              <a:defRPr/>
            </a:pP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Physiology Department</a:t>
            </a:r>
          </a:p>
          <a:p>
            <a:pPr algn="l" rtl="0">
              <a:defRPr/>
            </a:pP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l" rtl="0">
              <a:defRPr/>
            </a:pP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 of Basrah</a:t>
            </a:r>
            <a:endParaRPr lang="en-AU" sz="2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3632F271-E398-499B-8AD4-E217A8143C68}"/>
              </a:ext>
            </a:extLst>
          </p:cNvPr>
          <p:cNvSpPr txBox="1">
            <a:spLocks/>
          </p:cNvSpPr>
          <p:nvPr/>
        </p:nvSpPr>
        <p:spPr>
          <a:xfrm>
            <a:off x="1521452" y="1427637"/>
            <a:ext cx="5957080" cy="707886"/>
          </a:xfrm>
          <a:prstGeom prst="rect">
            <a:avLst/>
          </a:prstGeom>
        </p:spPr>
        <p:txBody>
          <a:bodyPr vert="horz" wrap="non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 Bernoulli's principle </a:t>
            </a:r>
            <a:endParaRPr lang="ar-S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مستطيل 6">
            <a:extLst>
              <a:ext uri="{FF2B5EF4-FFF2-40B4-BE49-F238E27FC236}">
                <a16:creationId xmlns:a16="http://schemas.microsoft.com/office/drawing/2014/main" id="{6E04628A-4696-4BE4-839C-36A2E47DDEB0}"/>
              </a:ext>
            </a:extLst>
          </p:cNvPr>
          <p:cNvSpPr/>
          <p:nvPr/>
        </p:nvSpPr>
        <p:spPr>
          <a:xfrm>
            <a:off x="0" y="574137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physics- first year </a:t>
            </a:r>
            <a:endParaRPr lang="en-AU" sz="2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B33DE-3BCB-4AF4-80BA-0FE0CD96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3555F3-EAF9-45B5-9028-4BF8AC7B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r>
              <a:rPr lang="en-US" dirty="0"/>
              <a:t> </a:t>
            </a:r>
            <a:endParaRPr lang="ar-S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57EA2-CA1D-4743-AA03-D97909EFE268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1909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95D99F-DC77-4536-90F3-718CA7CD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448E3-0651-4E26-9932-CFE650AC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  <p:sp>
        <p:nvSpPr>
          <p:cNvPr id="4" name="مستطيل 5">
            <a:extLst>
              <a:ext uri="{FF2B5EF4-FFF2-40B4-BE49-F238E27FC236}">
                <a16:creationId xmlns:a16="http://schemas.microsoft.com/office/drawing/2014/main" id="{216FEBA3-AE84-4CB8-B484-F388C7601E8C}"/>
              </a:ext>
            </a:extLst>
          </p:cNvPr>
          <p:cNvSpPr/>
          <p:nvPr/>
        </p:nvSpPr>
        <p:spPr>
          <a:xfrm>
            <a:off x="457200" y="24245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Bernoulli's principle application </a:t>
            </a:r>
          </a:p>
          <a:p>
            <a:pPr lvl="0" algn="l" rtl="0"/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Venturimeter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flow speed of incompressible fluid can be measured using a device called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venturimeter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It works on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Bernoulli’s principle.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2" descr="https://qph.fs.quoracdn.net/main-qimg-f192e83369d1be230dc1e7e6d3f90aa3">
            <a:extLst>
              <a:ext uri="{FF2B5EF4-FFF2-40B4-BE49-F238E27FC236}">
                <a16:creationId xmlns:a16="http://schemas.microsoft.com/office/drawing/2014/main" id="{415FE735-3CFF-4440-B2C9-2B5948534C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2" y="1864717"/>
            <a:ext cx="5760640" cy="88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1">
            <a:extLst>
              <a:ext uri="{FF2B5EF4-FFF2-40B4-BE49-F238E27FC236}">
                <a16:creationId xmlns:a16="http://schemas.microsoft.com/office/drawing/2014/main" id="{0F9C361D-B358-4FEF-883C-C2E525106E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38" y="2748707"/>
            <a:ext cx="6984776" cy="36326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B9EC53-2710-480D-8E74-90439351264A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0" y="332656"/>
                <a:ext cx="885698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The potential energy at reference position is :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The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of the liquid flowing through the tube at the broad neck area A is to be measured from equation of continuity.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656"/>
                <a:ext cx="8856984" cy="2246769"/>
              </a:xfrm>
              <a:prstGeom prst="rect">
                <a:avLst/>
              </a:prstGeom>
              <a:blipFill>
                <a:blip r:embed="rId4"/>
                <a:stretch>
                  <a:fillRect l="-1376" t="-2989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2"/>
          <p:cNvSpPr/>
          <p:nvPr/>
        </p:nvSpPr>
        <p:spPr>
          <a:xfrm>
            <a:off x="383203" y="3120824"/>
            <a:ext cx="5740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Speed at the constriction becomes v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6300192" y="3149537"/>
                <a:ext cx="1876411" cy="83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149537"/>
                <a:ext cx="1876411" cy="836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3683865" y="2579425"/>
                <a:ext cx="17100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=b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65" y="2579425"/>
                <a:ext cx="171001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252028" y="4009235"/>
                <a:ext cx="8352928" cy="2652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ar-S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using 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Bernoulli's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equation, we get:</a:t>
                </a:r>
              </a:p>
              <a:p>
                <a:pPr algn="l" rtl="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)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that               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P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8" y="4009235"/>
                <a:ext cx="8352928" cy="2652201"/>
              </a:xfrm>
              <a:prstGeom prst="rect">
                <a:avLst/>
              </a:prstGeom>
              <a:blipFill>
                <a:blip r:embed="rId7"/>
                <a:stretch>
                  <a:fillRect l="-1532" t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رابط مستقيم 7"/>
          <p:cNvCxnSpPr/>
          <p:nvPr/>
        </p:nvCxnSpPr>
        <p:spPr>
          <a:xfrm flipH="1">
            <a:off x="4052565" y="4581128"/>
            <a:ext cx="486309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1043608" y="4652178"/>
            <a:ext cx="486309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1A42D-BB1D-48EC-8559-7579BC59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7BC0DC-9FDA-4D66-8303-E729CEBD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D1983-2A9F-475A-9872-012DCC8AB932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97873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161764" y="323470"/>
                <a:ext cx="8820471" cy="15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The differences in height h measure the pressure difference.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P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𝒈𝒉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323470"/>
                <a:ext cx="8820471" cy="1598964"/>
              </a:xfrm>
              <a:prstGeom prst="rect">
                <a:avLst/>
              </a:prstGeom>
              <a:blipFill>
                <a:blip r:embed="rId4"/>
                <a:stretch>
                  <a:fillRect l="-1452" t="-3817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8"/>
              <p:cNvSpPr/>
              <p:nvPr/>
            </p:nvSpPr>
            <p:spPr>
              <a:xfrm>
                <a:off x="103425" y="2865402"/>
                <a:ext cx="8568952" cy="1213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So that the speed of fluid at wide neck is: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ad>
                      <m:ra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g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𝝆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𝒈𝒉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 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𝝆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5" y="2865402"/>
                <a:ext cx="8568952" cy="1213217"/>
              </a:xfrm>
              <a:prstGeom prst="rect">
                <a:avLst/>
              </a:prstGeom>
              <a:blipFill>
                <a:blip r:embed="rId5"/>
                <a:stretch>
                  <a:fillRect l="-1138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/>
              <p:cNvSpPr/>
              <p:nvPr/>
            </p:nvSpPr>
            <p:spPr>
              <a:xfrm>
                <a:off x="139428" y="4078619"/>
                <a:ext cx="9004571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𝝆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: fluid density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en-US" sz="2400" b="1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density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o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f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manometer liquid 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h : height difference between the fluid on the 2 sides of the "U"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g : gravitational acceleration constant. 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&amp; b: the cross-sectional areas at position A &amp; B respectively,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By knowing the difference in height (h) the velocity v can be calculated. </a:t>
                </a:r>
                <a:endParaRPr lang="ar-SA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مستطيل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8" y="4078619"/>
                <a:ext cx="9004571" cy="2677656"/>
              </a:xfrm>
              <a:prstGeom prst="rect">
                <a:avLst/>
              </a:prstGeom>
              <a:blipFill>
                <a:blip r:embed="rId6"/>
                <a:stretch>
                  <a:fillRect l="-1083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8D0095-F953-49C4-A455-6F041D7A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71AAB-95BF-4F38-BCC2-2C6E2234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64DF6DA-15D2-4607-BB8F-48658F6F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00808"/>
            <a:ext cx="3532253" cy="25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0B8F5-6A75-49E1-AD07-72B6331D0C1C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69165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7664" y="90872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Relative  reduction in pressure associated with the higher oxygen velocity  </a:t>
            </a:r>
            <a:endParaRPr lang="ar-SA" dirty="0"/>
          </a:p>
        </p:txBody>
      </p:sp>
      <p:pic>
        <p:nvPicPr>
          <p:cNvPr id="3" name="صورة 2" descr="venturi_pic1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060848"/>
            <a:ext cx="72728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flipH="1">
            <a:off x="3419872" y="1832050"/>
            <a:ext cx="432048" cy="1956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1547235" y="5349115"/>
            <a:ext cx="271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Friction  between the high-speed oxygen molecules in the lower speed air molecules </a:t>
            </a:r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3419872" y="3717032"/>
            <a:ext cx="216024" cy="158417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cxnSpLocks/>
          </p:cNvCxnSpPr>
          <p:nvPr/>
        </p:nvCxnSpPr>
        <p:spPr>
          <a:xfrm flipH="1">
            <a:off x="5208167" y="1640968"/>
            <a:ext cx="884405" cy="19079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712223" y="717638"/>
            <a:ext cx="3113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Which  has the effect of pulling air molecules into the higher speed stream.</a:t>
            </a:r>
            <a:endParaRPr lang="ar-S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37544-22FD-49BB-A93F-85C56B52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BA227-C206-4A16-8B88-D6504565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  <p:sp>
        <p:nvSpPr>
          <p:cNvPr id="14" name="مستطيل 1">
            <a:extLst>
              <a:ext uri="{FF2B5EF4-FFF2-40B4-BE49-F238E27FC236}">
                <a16:creationId xmlns:a16="http://schemas.microsoft.com/office/drawing/2014/main" id="{84282343-38CD-4852-8AEB-108902146C44}"/>
              </a:ext>
            </a:extLst>
          </p:cNvPr>
          <p:cNvSpPr/>
          <p:nvPr/>
        </p:nvSpPr>
        <p:spPr>
          <a:xfrm>
            <a:off x="125760" y="14157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Venturi Tube Application(principle of injection)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ÙØªÙØ¬Ø© Ø¨Ø­Ø« Ø§ÙØµÙØ± Ø¹Ù âªâ¢ The Venturi oxygen maskâ¬â">
            <a:extLst>
              <a:ext uri="{FF2B5EF4-FFF2-40B4-BE49-F238E27FC236}">
                <a16:creationId xmlns:a16="http://schemas.microsoft.com/office/drawing/2014/main" id="{676013B2-CD73-43EA-B795-2BF8C458D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323"/>
            <a:ext cx="1547235" cy="18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3" descr="https://upload.wikimedia.org/wikipedia/commons/9/95/Venflon_intravenous_cannula_2.jpeg">
            <a:extLst>
              <a:ext uri="{FF2B5EF4-FFF2-40B4-BE49-F238E27FC236}">
                <a16:creationId xmlns:a16="http://schemas.microsoft.com/office/drawing/2014/main" id="{A44C756A-514D-449E-8EF4-EDA74F32385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b="45000"/>
          <a:stretch/>
        </p:blipFill>
        <p:spPr bwMode="auto">
          <a:xfrm>
            <a:off x="4374661" y="5203825"/>
            <a:ext cx="3869747" cy="1152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1D4359-1DFE-40AB-9C7C-8A31C755A28B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1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ehealth.org/cardiaccare/images/img/bloodvess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41" y="3797320"/>
            <a:ext cx="4309346" cy="30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19630" y="18864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fast dose your blood flow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19630" y="954870"/>
            <a:ext cx="8376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blood goes from the aorta into the smaller arteries and arterioles with greater total-cross-sectional areas the velocity of the blood  decreases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Velocity = blood flow/ area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5350" y="259699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average velocity in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aorta 30cm/s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 that in a capillary is only about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1mm/s,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this low velocity allows time for diffusion of gases to occur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D6361-E3C8-4A63-8128-DB13B65A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059C7-E10F-4C30-AFAA-1D1BF0FE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9D917-3E1A-4532-84DB-5D9579C1289D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50763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7137" y="260648"/>
            <a:ext cx="8640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can calculate the average kinetic energy per unit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volum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of  1gm(cm3) of blood as leaves the heart.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KE=1/2mv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since average velocity=30cm/s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KE= 1/2 x1x 30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=450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ergs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kinetic energy is equivalent to a potential energy 450 dyne/cm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Kinetic energy density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= (450 )ergs/cm3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2719368"/>
            <a:ext cx="8479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Since  a pressure of 1mmHg corresponds to 1330 dyne/cm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this potential energy amounts(450 ergs)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less than 0.4mmHg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3C608-5233-4867-B940-633044A1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4061B-AF21-4038-8CD6-7F889850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7360B-91F0-4F80-95EE-01F0B538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1"/>
            <a:ext cx="45365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FCF78E-53C1-448E-8399-F1760D3D9967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5925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Documents and Settings\ام شمس\My Documents\My Pictures\2007-12-24\Image0001.JPG"/>
          <p:cNvPicPr/>
          <p:nvPr/>
        </p:nvPicPr>
        <p:blipFill rotWithShape="1">
          <a:blip r:embed="rId2">
            <a:lum contrast="40000"/>
          </a:blip>
          <a:srcRect l="22886" t="16667" r="33364" b="60985"/>
          <a:stretch/>
        </p:blipFill>
        <p:spPr bwMode="auto">
          <a:xfrm>
            <a:off x="385689" y="2273968"/>
            <a:ext cx="8488064" cy="482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59340" y="134076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 in the aorta=30 cm/sec   ,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 in a capillary =1 mm/sec (exchange of 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and CO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C7E31-96E8-425E-B09C-E7326FB6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B450-197D-444D-8A9B-EA7BB2FB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  <p:sp>
        <p:nvSpPr>
          <p:cNvPr id="7" name="مستطيل 3">
            <a:extLst>
              <a:ext uri="{FF2B5EF4-FFF2-40B4-BE49-F238E27FC236}">
                <a16:creationId xmlns:a16="http://schemas.microsoft.com/office/drawing/2014/main" id="{7C618F2C-B48E-4B0F-A604-D334824B4D36}"/>
              </a:ext>
            </a:extLst>
          </p:cNvPr>
          <p:cNvSpPr/>
          <p:nvPr/>
        </p:nvSpPr>
        <p:spPr>
          <a:xfrm>
            <a:off x="457200" y="51881"/>
            <a:ext cx="8832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smallest blood vessels are the capillaries(~20µm in diameter)and  there are millions of them,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 total cross-sectional area=30 cm in diameter.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206EF-A4A4-438C-AE01-12C5F76190EE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79505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476672"/>
            <a:ext cx="6840760" cy="49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2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20730" y="2226700"/>
            <a:ext cx="3220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Bernoulli's principle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342795" y="5065095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rt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427875" y="164812"/>
            <a:ext cx="28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17193" y="724708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the end of this section, you will be able to: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BD0A9-2E11-4DBC-BD13-2BE3B8C00FA5}"/>
              </a:ext>
            </a:extLst>
          </p:cNvPr>
          <p:cNvSpPr txBox="1"/>
          <p:nvPr/>
        </p:nvSpPr>
        <p:spPr>
          <a:xfrm>
            <a:off x="167152" y="1409655"/>
            <a:ext cx="699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pressure exerted by the heart and rate of 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D82794-C553-4C6E-A446-E0DA05622BBE}"/>
              </a:ext>
            </a:extLst>
          </p:cNvPr>
          <p:cNvSpPr txBox="1"/>
          <p:nvPr/>
        </p:nvSpPr>
        <p:spPr>
          <a:xfrm>
            <a:off x="117193" y="274566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Continuity of flow equation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D10666-2B61-4F18-A3D3-0DB799196DBB}"/>
              </a:ext>
            </a:extLst>
          </p:cNvPr>
          <p:cNvSpPr txBox="1"/>
          <p:nvPr/>
        </p:nvSpPr>
        <p:spPr>
          <a:xfrm>
            <a:off x="263333" y="3349704"/>
            <a:ext cx="5238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Bernoulli's principle application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110239-98EC-458E-8E09-B4851675C026}"/>
              </a:ext>
            </a:extLst>
          </p:cNvPr>
          <p:cNvSpPr txBox="1"/>
          <p:nvPr/>
        </p:nvSpPr>
        <p:spPr>
          <a:xfrm>
            <a:off x="304800" y="408842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How fast dose your blood flow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4E36D9-7916-4833-87FF-CD3AFEED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95DC4-1D72-411E-9B99-4567A226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12424-2935-4172-910C-547CF7ED3F17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14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relation between pressure exerted by the heart and rate of flow:</a:t>
            </a:r>
          </a:p>
        </p:txBody>
      </p:sp>
      <p:pic>
        <p:nvPicPr>
          <p:cNvPr id="3" name="صورة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5" y="2080380"/>
            <a:ext cx="7344816" cy="4536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642231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Turbulence increases the  pressure required to drive a given flow.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given  pressure, turbulence leads to a decrease in flow.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2627784" y="5013176"/>
            <a:ext cx="0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2915816" y="4617132"/>
            <a:ext cx="12809" cy="1188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1911480" y="4952687"/>
            <a:ext cx="71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1894894" y="4629522"/>
            <a:ext cx="1020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1894894" y="3088360"/>
            <a:ext cx="5774572" cy="236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1883268" y="3495660"/>
            <a:ext cx="2850720" cy="121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4744149" y="3559565"/>
            <a:ext cx="0" cy="223224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H="1">
            <a:off x="7669466" y="3140968"/>
            <a:ext cx="4517" cy="266429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ستطيل 34"/>
              <p:cNvSpPr/>
              <p:nvPr/>
            </p:nvSpPr>
            <p:spPr>
              <a:xfrm>
                <a:off x="1252792" y="4689375"/>
                <a:ext cx="598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Q1</a:t>
                </a:r>
                <a:endParaRPr lang="ar-S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مستطيل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92" y="4689375"/>
                <a:ext cx="598241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9184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ستطيل 35"/>
              <p:cNvSpPr/>
              <p:nvPr/>
            </p:nvSpPr>
            <p:spPr>
              <a:xfrm>
                <a:off x="1821188" y="3190329"/>
                <a:ext cx="598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Q2</a:t>
                </a:r>
                <a:endParaRPr lang="ar-SA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مستطيل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8" y="3190329"/>
                <a:ext cx="59824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9184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ستطيل 36"/>
              <p:cNvSpPr/>
              <p:nvPr/>
            </p:nvSpPr>
            <p:spPr>
              <a:xfrm>
                <a:off x="5177197" y="3795719"/>
                <a:ext cx="15270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Q1=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Q2</a:t>
                </a:r>
                <a:endParaRPr lang="ar-SA" dirty="0">
                  <a:solidFill>
                    <a:srgbClr val="0070C0"/>
                  </a:solidFill>
                </a:endParaRPr>
              </a:p>
              <a:p>
                <a:pPr algn="l" rtl="0"/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P2&gt;&gt;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P1</a:t>
                </a:r>
                <a:endParaRPr lang="ar-S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مستطيل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97" y="3795719"/>
                <a:ext cx="1527083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ستطيل 37"/>
              <p:cNvSpPr/>
              <p:nvPr/>
            </p:nvSpPr>
            <p:spPr>
              <a:xfrm>
                <a:off x="2512032" y="5799663"/>
                <a:ext cx="562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P1</a:t>
                </a:r>
                <a:endParaRPr lang="ar-S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مستطيل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32" y="5799663"/>
                <a:ext cx="562975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8696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ستطيل 38"/>
              <p:cNvSpPr/>
              <p:nvPr/>
            </p:nvSpPr>
            <p:spPr>
              <a:xfrm>
                <a:off x="5674957" y="5750969"/>
                <a:ext cx="562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P2</a:t>
                </a:r>
                <a:endParaRPr lang="ar-SA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مستطيل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957" y="5750969"/>
                <a:ext cx="562975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7609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رابط مستقيم 45"/>
          <p:cNvCxnSpPr/>
          <p:nvPr/>
        </p:nvCxnSpPr>
        <p:spPr>
          <a:xfrm>
            <a:off x="3978828" y="3660960"/>
            <a:ext cx="0" cy="211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>
            <a:off x="4313824" y="3654625"/>
            <a:ext cx="1974" cy="2145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flipV="1">
            <a:off x="1894894" y="3592162"/>
            <a:ext cx="2425639" cy="8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>
            <a:off x="1894894" y="3660960"/>
            <a:ext cx="20328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ستطيل 57"/>
              <p:cNvSpPr/>
              <p:nvPr/>
            </p:nvSpPr>
            <p:spPr>
              <a:xfrm>
                <a:off x="4896341" y="4629522"/>
                <a:ext cx="15270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Q1&gt;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Q2</a:t>
                </a:r>
                <a:endParaRPr lang="ar-SA" dirty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P2=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P1</a:t>
                </a:r>
                <a:endParaRPr lang="ar-S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مستطيل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41" y="4629522"/>
                <a:ext cx="1527083" cy="646331"/>
              </a:xfrm>
              <a:prstGeom prst="rect">
                <a:avLst/>
              </a:prstGeom>
              <a:blipFill rotWithShape="0">
                <a:blip r:embed="rId1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ستطيل 61"/>
              <p:cNvSpPr/>
              <p:nvPr/>
            </p:nvSpPr>
            <p:spPr>
              <a:xfrm>
                <a:off x="3823494" y="5723750"/>
                <a:ext cx="562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P2</a:t>
                </a:r>
                <a:endParaRPr lang="ar-S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مستطيل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494" y="5723750"/>
                <a:ext cx="562975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9836" r="-7527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ستطيل 64"/>
              <p:cNvSpPr/>
              <p:nvPr/>
            </p:nvSpPr>
            <p:spPr>
              <a:xfrm>
                <a:off x="670395" y="2628138"/>
                <a:ext cx="598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Q2</a:t>
                </a:r>
                <a:endParaRPr lang="ar-S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مستطيل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95" y="2628138"/>
                <a:ext cx="598241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8197" r="-9184" b="-245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رابط كسهم مستقيم 66"/>
          <p:cNvCxnSpPr/>
          <p:nvPr/>
        </p:nvCxnSpPr>
        <p:spPr>
          <a:xfrm>
            <a:off x="1053512" y="2953916"/>
            <a:ext cx="833681" cy="740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عنصر نائب للتذييل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0" name="عنصر نائب لرقم الشريحة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85357EA2-CA1D-4743-AA03-D97909EFE268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83344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064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laminar flow is more efficient than turbulent flow.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an obstructed artery the pressure needed to produce a given flow rate is greater than in normal artery of the same size.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  <p:pic>
        <p:nvPicPr>
          <p:cNvPr id="8" name="صورة 7"/>
          <p:cNvPicPr/>
          <p:nvPr/>
        </p:nvPicPr>
        <p:blipFill rotWithShape="1">
          <a:blip r:embed="rId2"/>
          <a:srcRect l="7292" t="13889" b="10817"/>
          <a:stretch/>
        </p:blipFill>
        <p:spPr bwMode="auto">
          <a:xfrm>
            <a:off x="718592" y="1588294"/>
            <a:ext cx="7200800" cy="4356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5357EA2-CA1D-4743-AA03-D97909EFE268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397429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17311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Bernoulli's principle </a:t>
            </a:r>
            <a:endParaRPr lang="ar-S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ÙØªÙØ¬Ø© Ø¨Ø­Ø« Ø§ÙØµÙØ± Ø¹Ù âªBernoulli's principle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4" y="3396986"/>
            <a:ext cx="7879730" cy="295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8024" y="823092"/>
            <a:ext cx="8198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Bernoulli's principle is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based on the law of conservation of energy.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48892" y="1584022"/>
            <a:ext cx="8098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-Pressure in a fluid is a form of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potential energy(PE)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(it has the ability to perform useful work)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l" rtl="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PE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48892" y="2833483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-In a moving fluid there is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kinetic energy KE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due to motion (energy \volume)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     KE= (½</a:t>
            </a:r>
            <a:r>
              <a:rPr lang="el-G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8B5F7-EE7F-4E8D-BCF4-76834380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F23F2-F576-4F8B-BCDA-131E3B07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0AC3C-D8D7-4938-BBF3-F403B1A38F65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6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Documents and Settings\ام شمس\My Documents\My Pictures\2007-12-24\Scan10005.JPG"/>
          <p:cNvPicPr/>
          <p:nvPr/>
        </p:nvPicPr>
        <p:blipFill rotWithShape="1">
          <a:blip r:embed="rId3"/>
          <a:srcRect l="8651" t="8818" r="39602" b="81012"/>
          <a:stretch/>
        </p:blipFill>
        <p:spPr bwMode="auto">
          <a:xfrm>
            <a:off x="897741" y="1628800"/>
            <a:ext cx="7286676" cy="321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261BA-92FB-436F-BD21-6E9B4B02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00D0-922A-4C72-B2E8-BF3B9A3F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08150-54B5-44B4-9745-451EAEB58E0C}"/>
                  </a:ext>
                </a:extLst>
              </p:cNvPr>
              <p:cNvSpPr txBox="1"/>
              <p:nvPr/>
            </p:nvSpPr>
            <p:spPr>
              <a:xfrm>
                <a:off x="1907704" y="331655"/>
                <a:ext cx="4614202" cy="712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en-US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𝝆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𝒈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r>
                  <a:rPr kumimoji="0" lang="en-US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𝝆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Constant 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08150-54B5-44B4-9745-451EAEB58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1655"/>
                <a:ext cx="4614202" cy="712631"/>
              </a:xfrm>
              <a:prstGeom prst="rect">
                <a:avLst/>
              </a:prstGeom>
              <a:blipFill>
                <a:blip r:embed="rId6"/>
                <a:stretch>
                  <a:fillRect l="-277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2B79824-8E17-44BE-B211-9D3E5ACA1A92}"/>
              </a:ext>
            </a:extLst>
          </p:cNvPr>
          <p:cNvSpPr txBox="1"/>
          <p:nvPr/>
        </p:nvSpPr>
        <p:spPr>
          <a:xfrm>
            <a:off x="4196329" y="3765555"/>
            <a:ext cx="1191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Velocity  increases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205CB7-945D-4FE2-BA24-A9547035073B}"/>
              </a:ext>
            </a:extLst>
          </p:cNvPr>
          <p:cNvSpPr txBox="1"/>
          <p:nvPr/>
        </p:nvSpPr>
        <p:spPr>
          <a:xfrm>
            <a:off x="4108574" y="4427869"/>
            <a:ext cx="16761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Increased  in kinetic energy KE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DC4A2D-C7B0-4330-9469-52F64D246891}"/>
              </a:ext>
            </a:extLst>
          </p:cNvPr>
          <p:cNvSpPr txBox="1"/>
          <p:nvPr/>
        </p:nvSpPr>
        <p:spPr>
          <a:xfrm>
            <a:off x="6181546" y="3396223"/>
            <a:ext cx="1889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Velocity reduces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3C1254-DE20-414B-947E-E29A526582DF}"/>
              </a:ext>
            </a:extLst>
          </p:cNvPr>
          <p:cNvSpPr txBox="1"/>
          <p:nvPr/>
        </p:nvSpPr>
        <p:spPr>
          <a:xfrm>
            <a:off x="6181546" y="3985628"/>
            <a:ext cx="2796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kinetic energy is converted back into potential energy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BA68D-2064-4D66-9EB2-4C0FED6B5955}"/>
              </a:ext>
            </a:extLst>
          </p:cNvPr>
          <p:cNvSpPr txBox="1"/>
          <p:nvPr/>
        </p:nvSpPr>
        <p:spPr>
          <a:xfrm>
            <a:off x="6984094" y="2022632"/>
            <a:ext cx="1191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Pressure  increases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18CB99-BAD5-42E2-B252-BB03392C5071}"/>
              </a:ext>
            </a:extLst>
          </p:cNvPr>
          <p:cNvSpPr txBox="1"/>
          <p:nvPr/>
        </p:nvSpPr>
        <p:spPr>
          <a:xfrm>
            <a:off x="3851920" y="5509829"/>
            <a:ext cx="2565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reduction of the potential energy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F3235F-25B8-4908-8F13-6912F6523ECE}"/>
              </a:ext>
            </a:extLst>
          </p:cNvPr>
          <p:cNvSpPr txBox="1"/>
          <p:nvPr/>
        </p:nvSpPr>
        <p:spPr>
          <a:xfrm>
            <a:off x="3715502" y="2058838"/>
            <a:ext cx="1191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Pressure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creases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7C696-0BF6-4897-8DB0-A999124E6514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7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714" y="116632"/>
            <a:ext cx="8686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Bernoulli’s equation tells us that when velocity increases, the pressure (that the fluid exerts on its walls) decreases.</a:t>
            </a:r>
          </a:p>
        </p:txBody>
      </p:sp>
      <p:pic>
        <p:nvPicPr>
          <p:cNvPr id="4" name="Picture 2" descr="berno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6155"/>
            <a:ext cx="8064896" cy="45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4AA042-3177-42F6-8135-4CD7566F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11CC9-F046-4917-9814-2F7A77AC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C4278-6A40-4E52-9AA8-5D038444D470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94231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ÙØªÙØ¬Ø© Ø¨Ø­Ø« Ø§ÙØµÙØ± Ø¹Ù âªcholesterol buildup and arteriosclerosis,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5"/>
            <a:ext cx="712879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88896" y="129042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When you have cholesterol buildup and arteriosclerosis, then the arteries decrease in area since the radius is smaller. 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5" y="3789040"/>
            <a:ext cx="8361560" cy="306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C223E-63A0-4B7B-BDE5-1316ECE1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781DD-44E5-4E03-B2C9-442639DF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8AECA-303B-4D7C-B009-7280BE10CD46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403611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5DEBFB-A95E-4439-BB74-B00E05EC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4" y="2348880"/>
            <a:ext cx="6073849" cy="35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2"/>
          <p:cNvSpPr/>
          <p:nvPr/>
        </p:nvSpPr>
        <p:spPr>
          <a:xfrm>
            <a:off x="0" y="943487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Continuity of flow equation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tells us this: when the area decreases, the velocity increases in order to maintain a constant flow rate. </a:t>
            </a:r>
          </a:p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 =A₁V₁=A₂V₂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C60A77-327E-4F08-A739-0A4D8DFD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9A794-3F23-4B5C-B3E5-325A3389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B851E-91ED-4604-AECA-F37DDDC9FA57}"/>
              </a:ext>
            </a:extLst>
          </p:cNvPr>
          <p:cNvSpPr txBox="1"/>
          <p:nvPr/>
        </p:nvSpPr>
        <p:spPr>
          <a:xfrm>
            <a:off x="234462" y="390143"/>
            <a:ext cx="4712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Continuity of flow equation 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B94E8-B92C-46DC-982C-6A9864EBD4B9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1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2|3.9|1|0.3|5.8|2.6|3.5|5.4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3|12.2|12.8|12.9|91.9|7.8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8.1|1.7|53.1|1.4|149|2.2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1006</Words>
  <Application>Microsoft Office PowerPoint</Application>
  <PresentationFormat>عرض على الشاشة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ahmed ali</cp:lastModifiedBy>
  <cp:revision>46</cp:revision>
  <dcterms:created xsi:type="dcterms:W3CDTF">2020-06-05T18:48:48Z</dcterms:created>
  <dcterms:modified xsi:type="dcterms:W3CDTF">2022-02-14T19:53:34Z</dcterms:modified>
</cp:coreProperties>
</file>